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sldIdLst>
    <p:sldId id="256" r:id="rId2"/>
    <p:sldId id="549" r:id="rId3"/>
    <p:sldId id="460" r:id="rId4"/>
    <p:sldId id="511" r:id="rId5"/>
    <p:sldId id="559" r:id="rId6"/>
    <p:sldId id="552" r:id="rId7"/>
    <p:sldId id="561" r:id="rId8"/>
    <p:sldId id="546" r:id="rId9"/>
    <p:sldId id="562" r:id="rId10"/>
    <p:sldId id="563" r:id="rId11"/>
    <p:sldId id="564" r:id="rId12"/>
    <p:sldId id="565" r:id="rId13"/>
    <p:sldId id="465" r:id="rId14"/>
    <p:sldId id="467" r:id="rId15"/>
    <p:sldId id="472" r:id="rId16"/>
    <p:sldId id="466" r:id="rId17"/>
    <p:sldId id="566" r:id="rId18"/>
    <p:sldId id="567" r:id="rId19"/>
    <p:sldId id="489" r:id="rId20"/>
    <p:sldId id="488" r:id="rId21"/>
    <p:sldId id="487" r:id="rId22"/>
    <p:sldId id="492" r:id="rId23"/>
    <p:sldId id="491" r:id="rId24"/>
    <p:sldId id="493" r:id="rId25"/>
    <p:sldId id="494" r:id="rId26"/>
    <p:sldId id="495" r:id="rId27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1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70C0"/>
    <a:srgbClr val="95B3D7"/>
    <a:srgbClr val="9DE68C"/>
    <a:srgbClr val="C2F67C"/>
    <a:srgbClr val="F27C7C"/>
    <a:srgbClr val="D99694"/>
    <a:srgbClr val="FF0000"/>
    <a:srgbClr val="00B05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74" autoAdjust="0"/>
    <p:restoredTop sz="93380" autoAdjust="0"/>
  </p:normalViewPr>
  <p:slideViewPr>
    <p:cSldViewPr>
      <p:cViewPr varScale="1">
        <p:scale>
          <a:sx n="138" d="100"/>
          <a:sy n="138" d="100"/>
        </p:scale>
        <p:origin x="1064" y="176"/>
      </p:cViewPr>
      <p:guideLst>
        <p:guide orient="horz" pos="1800"/>
        <p:guide pos="1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93253-51AE-4C40-AB6B-AA3A7DF4D210}" type="datetimeFigureOut">
              <a:rPr lang="en-US" smtClean="0"/>
              <a:pPr/>
              <a:t>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729AB-B77D-48AE-AA10-D1BD2B4D0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0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16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- 447 focuses on the details of </a:t>
            </a:r>
            <a:r>
              <a:rPr lang="en-US" i="1" dirty="0"/>
              <a:t>how a program is actually executed by a CPU, </a:t>
            </a:r>
            <a:r>
              <a:rPr lang="en-US" i="0" dirty="0"/>
              <a:t>but this course is a bit higher-level than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65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6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 is even sometimes called “portable assembly”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91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technically a C implementation </a:t>
            </a:r>
            <a:r>
              <a:rPr lang="en-US" i="1" dirty="0"/>
              <a:t>could</a:t>
            </a:r>
            <a:r>
              <a:rPr lang="en-US" i="0" dirty="0"/>
              <a:t> give actual error messages telling you what went wrong during a UB operation, but I am not aware of any that exist (well, outside academic research).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7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if you're fuzzy on any of these, ask</a:t>
            </a:r>
            <a:r>
              <a:rPr lang="en-US" baseline="0" dirty="0"/>
              <a:t>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18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24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/>
              <a:t>you can absolutely use the "wrong" specifier.</a:t>
            </a:r>
          </a:p>
          <a:p>
            <a:pPr marL="528066" lvl="1" indent="-171450">
              <a:buFontTx/>
              <a:buChar char="-"/>
            </a:pPr>
            <a:r>
              <a:rPr lang="en-US" baseline="0" dirty="0"/>
              <a:t>if you have -Wall on, it will complain, but otherwise, it will compile and run and do weird shit (UB).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Java does have an analogous </a:t>
            </a:r>
            <a:r>
              <a:rPr lang="en-US" baseline="0" dirty="0" err="1"/>
              <a:t>System.out.printf</a:t>
            </a:r>
            <a:r>
              <a:rPr lang="en-US" baseline="0" dirty="0"/>
              <a:t> to do this, but its string formatting is a bit different (and also safe).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-Wall catches</a:t>
            </a:r>
            <a:r>
              <a:rPr lang="en-US" baseline="0" dirty="0"/>
              <a:t> so many things that are absolutely errors, it's just that C lets you do virtually 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258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in Java, </a:t>
            </a:r>
            <a:r>
              <a:rPr lang="en-US" b="1" dirty="0" err="1"/>
              <a:t>var</a:t>
            </a:r>
            <a:r>
              <a:rPr lang="en-US" b="1" dirty="0"/>
              <a:t> </a:t>
            </a:r>
            <a:r>
              <a:rPr lang="en-US" b="0" dirty="0"/>
              <a:t>declares a variable but leaves it to the compiler to figure out the type. very nice that you don’t have to type every class name twice on a line anymore.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yahaha</a:t>
            </a:r>
            <a:r>
              <a:rPr lang="en-US" dirty="0"/>
              <a:t>! you found me! I'm a slide note!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26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dangerous because you can hand off that array to someone</a:t>
            </a:r>
            <a:r>
              <a:rPr lang="en-US" baseline="0" dirty="0"/>
              <a:t> else, and then it can disappear, and then who knows what will happen when they use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5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like buying a bottle of water vs. carrying your own reusable one</a:t>
            </a:r>
          </a:p>
          <a:p>
            <a:r>
              <a:rPr lang="en-US" dirty="0"/>
              <a:t>-</a:t>
            </a:r>
            <a:r>
              <a:rPr lang="en-US" baseline="0" dirty="0"/>
              <a:t> java is like buying a bottle of water</a:t>
            </a:r>
          </a:p>
          <a:p>
            <a:r>
              <a:rPr lang="en-US" baseline="0" dirty="0"/>
              <a:t>- this is like carrying your own</a:t>
            </a:r>
          </a:p>
          <a:p>
            <a:r>
              <a:rPr lang="en-US" baseline="0" dirty="0"/>
              <a:t>- but you have to watch out who you give your bottle to, and make sure they don't overfill it!!</a:t>
            </a:r>
          </a:p>
          <a:p>
            <a:endParaRPr lang="en-US" baseline="0" dirty="0"/>
          </a:p>
          <a:p>
            <a:r>
              <a:rPr lang="en-US" baseline="0" dirty="0"/>
              <a:t>[diagram: the main function has an array of 100 characters named input. it passes that array to </a:t>
            </a:r>
            <a:r>
              <a:rPr lang="en-US" baseline="0" dirty="0" err="1"/>
              <a:t>fgets</a:t>
            </a:r>
            <a:r>
              <a:rPr lang="en-US" baseline="0" dirty="0"/>
              <a:t>. </a:t>
            </a:r>
            <a:r>
              <a:rPr lang="en-US" baseline="0" dirty="0" err="1"/>
              <a:t>fgets</a:t>
            </a:r>
            <a:r>
              <a:rPr lang="en-US" baseline="0" dirty="0"/>
              <a:t> gets the characters from the keyboard, and puts them directly into main's input array.]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1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*this* = me putting both my hands out, palms up, like I’m offering you something.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9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34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it's so easy as an instructor to fall into the trap of explaining the How in tons of detail without giving any context.</a:t>
            </a:r>
          </a:p>
          <a:p>
            <a:r>
              <a:rPr lang="en-US" dirty="0"/>
              <a:t>- the "how" can have a million different answers. what's more important that you understand the ideas behind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99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well, technically it could, if the compiler </a:t>
            </a:r>
            <a:r>
              <a:rPr lang="en-US" i="1" dirty="0"/>
              <a:t>itself</a:t>
            </a:r>
            <a:r>
              <a:rPr lang="en-US" i="0" dirty="0"/>
              <a:t> had a bug!!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0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what the heck IS the java command then? it’s a </a:t>
            </a:r>
            <a:r>
              <a:rPr lang="en-US" i="1" dirty="0"/>
              <a:t>virtual machine, </a:t>
            </a:r>
            <a:r>
              <a:rPr lang="en-US" i="0" dirty="0"/>
              <a:t>a kind of fancy emulator that can run .class files. details. we’ll get to it eventually.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54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729AB-B77D-48AE-AA10-D1BD2B4D03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77645"/>
            <a:ext cx="7772400" cy="1460500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/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 (no ani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801659"/>
          </a:xfrm>
        </p:spPr>
        <p:txBody>
          <a:bodyPr>
            <a:normAutofit/>
          </a:bodyPr>
          <a:lstStyle>
            <a:lvl1pPr marL="257175" indent="-257175">
              <a:buSzPct val="100000"/>
              <a:buFont typeface="Trebuchet MS" pitchFamily="34" charset="0"/>
              <a:buChar char="●"/>
              <a:defRPr sz="2200"/>
            </a:lvl1pPr>
            <a:lvl2pPr marL="515780" indent="-257175">
              <a:defRPr sz="2200"/>
            </a:lvl2pPr>
            <a:lvl3pPr marL="772955" indent="-250032">
              <a:tabLst/>
              <a:defRPr sz="2200" b="0"/>
            </a:lvl3pPr>
            <a:lvl4pPr marL="1031558" indent="-257175">
              <a:tabLst/>
              <a:defRPr sz="2200" b="0"/>
            </a:lvl4pPr>
            <a:lvl5pPr marL="1285875" indent="-254318">
              <a:defRPr sz="2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2027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7772400" cy="1225021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162300"/>
            <a:ext cx="9144000" cy="18288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</p:spTree>
    <p:extLst/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600700"/>
            <a:ext cx="9144000" cy="114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95300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95301"/>
            <a:ext cx="8991600" cy="4801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5296960"/>
            <a:ext cx="1219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5296960"/>
            <a:ext cx="685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B95B-556F-44BD-91A5-D80C1B9E2B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/>
  <p:hf hdr="0" dt="0"/>
  <p:txStyles>
    <p:titleStyle>
      <a:lvl1pPr algn="l" defTabSz="82296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GulimChe" pitchFamily="49" charset="-127"/>
          <a:cs typeface="MoolBoran" pitchFamily="34" charset="0"/>
        </a:defRPr>
      </a:lvl1pPr>
    </p:titleStyle>
    <p:bodyStyle>
      <a:lvl1pPr marL="204312" indent="-204312" algn="l" defTabSz="822960" rtl="0" eaLnBrk="1" latinLnBrk="0" hangingPunct="1">
        <a:spcBef>
          <a:spcPts val="0"/>
        </a:spcBef>
        <a:buSzPct val="15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67" indent="-207170" algn="l" defTabSz="822960" rtl="0" eaLnBrk="1" latinLnBrk="0" hangingPunct="1">
        <a:spcBef>
          <a:spcPts val="0"/>
        </a:spcBef>
        <a:buFont typeface="Courier New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20078" indent="-205740" algn="l" defTabSz="822960" rtl="0" eaLnBrk="1" latinLnBrk="0" hangingPunct="1">
        <a:spcBef>
          <a:spcPts val="0"/>
        </a:spcBef>
        <a:buFont typeface="Wingdings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21532" indent="-205740" algn="l" defTabSz="822960" rtl="0" eaLnBrk="1" latinLnBrk="0" hangingPunct="1">
        <a:spcBef>
          <a:spcPts val="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205740" algn="l" defTabSz="822960" rtl="0" eaLnBrk="1" latinLnBrk="0" hangingPunct="1">
        <a:spcBef>
          <a:spcPts val="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501"/>
            <a:ext cx="8153400" cy="122502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Welcome Spring 2024!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2000" dirty="0" err="1">
                <a:solidFill>
                  <a:srgbClr val="FFFFFF"/>
                </a:solidFill>
              </a:rPr>
              <a:t>sites.pitt.edu</a:t>
            </a:r>
            <a:r>
              <a:rPr lang="en-US" sz="2000" dirty="0">
                <a:solidFill>
                  <a:srgbClr val="FFFFFF"/>
                </a:solidFill>
              </a:rPr>
              <a:t>/~jfb42, go to CS 0449, and click today for these slides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0449</a:t>
            </a:r>
          </a:p>
          <a:p>
            <a:r>
              <a:rPr lang="en-US" dirty="0"/>
              <a:t>Jarrett Billingsley</a:t>
            </a:r>
          </a:p>
        </p:txBody>
      </p:sp>
    </p:spTree>
    <p:extLst>
      <p:ext uri="{BB962C8B-B14F-4D97-AF65-F5344CB8AC3E}">
        <p14:creationId xmlns:p14="http://schemas.microsoft.com/office/powerpoint/2010/main" val="36120865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8189-4BD8-754F-B3F5-7F173D93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compiler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0FE2-F7D2-5C42-B818-63CAE497A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91439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compiler </a:t>
            </a:r>
            <a:r>
              <a:rPr lang="en-US" dirty="0"/>
              <a:t>translates </a:t>
            </a:r>
            <a:r>
              <a:rPr lang="en-US" b="1" dirty="0"/>
              <a:t>source code </a:t>
            </a:r>
            <a:r>
              <a:rPr lang="en-US" dirty="0"/>
              <a:t>(text!) into</a:t>
            </a:r>
            <a:r>
              <a:rPr lang="en-US" b="1" dirty="0"/>
              <a:t> target code.</a:t>
            </a:r>
            <a:endParaRPr lang="en-US" dirty="0"/>
          </a:p>
          <a:p>
            <a:r>
              <a:rPr lang="en-US" dirty="0"/>
              <a:t>in doing so, it </a:t>
            </a:r>
            <a:r>
              <a:rPr lang="en-US" b="1" dirty="0"/>
              <a:t>checks the source code for correctness.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B6853-DE91-4747-9874-33786B8C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43B2-4359-2C45-AC11-B792E811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0CD98A-DA37-9D45-9B77-D1B37873F6EB}"/>
              </a:ext>
            </a:extLst>
          </p:cNvPr>
          <p:cNvSpPr txBox="1"/>
          <p:nvPr/>
        </p:nvSpPr>
        <p:spPr>
          <a:xfrm>
            <a:off x="533400" y="1727657"/>
            <a:ext cx="2050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MyClass.java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EBC138C-79E6-7540-9977-2A5AC4F86F42}"/>
              </a:ext>
            </a:extLst>
          </p:cNvPr>
          <p:cNvSpPr/>
          <p:nvPr/>
        </p:nvSpPr>
        <p:spPr>
          <a:xfrm>
            <a:off x="2667000" y="1676400"/>
            <a:ext cx="533400" cy="533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C915272-A0D9-7D4E-B0AA-06228A22AD3D}"/>
              </a:ext>
            </a:extLst>
          </p:cNvPr>
          <p:cNvSpPr/>
          <p:nvPr/>
        </p:nvSpPr>
        <p:spPr>
          <a:xfrm>
            <a:off x="3276600" y="1409700"/>
            <a:ext cx="2133600" cy="10668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javac</a:t>
            </a:r>
            <a:endParaRPr lang="en-US" sz="28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974ACED7-8F11-9543-8BFD-5A779DD368AB}"/>
              </a:ext>
            </a:extLst>
          </p:cNvPr>
          <p:cNvSpPr/>
          <p:nvPr/>
        </p:nvSpPr>
        <p:spPr>
          <a:xfrm>
            <a:off x="5534025" y="1676400"/>
            <a:ext cx="533400" cy="533400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6BB302-4329-6E47-A14C-CB09527AE4E9}"/>
              </a:ext>
            </a:extLst>
          </p:cNvPr>
          <p:cNvSpPr txBox="1"/>
          <p:nvPr/>
        </p:nvSpPr>
        <p:spPr>
          <a:xfrm>
            <a:off x="6143625" y="1727657"/>
            <a:ext cx="22060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MyClass.class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40B5E2-BF36-7140-BD11-4050FC04369E}"/>
              </a:ext>
            </a:extLst>
          </p:cNvPr>
          <p:cNvSpPr txBox="1"/>
          <p:nvPr/>
        </p:nvSpPr>
        <p:spPr>
          <a:xfrm>
            <a:off x="1292095" y="2599158"/>
            <a:ext cx="65598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it might indicate errors like:</a:t>
            </a:r>
          </a:p>
          <a:p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 MyClass.java:2: unclosed string literal</a:t>
            </a:r>
          </a:p>
          <a:p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 MyClass.java:4: ')' expected</a:t>
            </a:r>
          </a:p>
          <a:p>
            <a:r>
              <a:rPr lang="en-US" sz="2200" b="1" dirty="0">
                <a:latin typeface="Consolas" panose="020B0609020204030204" pitchFamily="49" charset="0"/>
                <a:cs typeface="Consolas" panose="020B0609020204030204" pitchFamily="49" charset="0"/>
              </a:rPr>
              <a:t>  MyClass.java:7: incompatible types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0CA67-6FB0-6C4B-A1BB-E4112F049D16}"/>
              </a:ext>
            </a:extLst>
          </p:cNvPr>
          <p:cNvSpPr txBox="1"/>
          <p:nvPr/>
        </p:nvSpPr>
        <p:spPr>
          <a:xfrm>
            <a:off x="1865247" y="4198489"/>
            <a:ext cx="55659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but can </a:t>
            </a:r>
            <a:r>
              <a:rPr lang="en-US" sz="2200" b="1" dirty="0"/>
              <a:t>the compiler</a:t>
            </a:r>
            <a:r>
              <a:rPr lang="en-US" sz="2200" dirty="0"/>
              <a:t> ever spit out a 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NullPointerException</a:t>
            </a:r>
            <a:r>
              <a:rPr lang="en-US" sz="2200" dirty="0"/>
              <a:t> or an </a:t>
            </a:r>
            <a:r>
              <a:rPr lang="en-US" sz="22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ArrayIndexOutOfBoundsException</a:t>
            </a:r>
            <a:r>
              <a:rPr lang="en-US" sz="2200" dirty="0"/>
              <a:t>?</a:t>
            </a:r>
            <a:endParaRPr lang="en-US" sz="2200" b="1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95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0" grpId="0" animBg="1"/>
      <p:bldP spid="11" grpId="0"/>
      <p:bldP spid="12" grpId="0" build="p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38786-8C1C-9E4E-BA37-D9E88B35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Compile-time vs. runtime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74DE5-52F5-6143-A7FB-DB744B73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609599"/>
          </a:xfrm>
        </p:spPr>
        <p:txBody>
          <a:bodyPr/>
          <a:lstStyle/>
          <a:p>
            <a:r>
              <a:rPr lang="en-US" b="1" dirty="0"/>
              <a:t>no. </a:t>
            </a:r>
            <a:r>
              <a:rPr lang="en-US" dirty="0"/>
              <a:t>those are </a:t>
            </a:r>
            <a:r>
              <a:rPr lang="en-US" b="1" dirty="0"/>
              <a:t>runtime errors. </a:t>
            </a:r>
            <a:r>
              <a:rPr lang="en-US" dirty="0"/>
              <a:t>they happen </a:t>
            </a:r>
            <a:r>
              <a:rPr lang="en-US" i="1" dirty="0"/>
              <a:t>when the program runs.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29B49-46F3-EA42-A91F-1C4B66BA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1447D-2ED9-A647-9170-441DE2E5B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C43765-6CDF-E047-9C42-5922DF39424F}"/>
              </a:ext>
            </a:extLst>
          </p:cNvPr>
          <p:cNvGrpSpPr/>
          <p:nvPr/>
        </p:nvGrpSpPr>
        <p:grpSpPr>
          <a:xfrm>
            <a:off x="381000" y="1980795"/>
            <a:ext cx="8382000" cy="695083"/>
            <a:chOff x="381000" y="2145619"/>
            <a:chExt cx="8382000" cy="37598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993156-0D1D-104D-8585-8BC9C7708F78}"/>
                </a:ext>
              </a:extLst>
            </p:cNvPr>
            <p:cNvSpPr/>
            <p:nvPr/>
          </p:nvSpPr>
          <p:spPr>
            <a:xfrm>
              <a:off x="381000" y="2171700"/>
              <a:ext cx="41910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D246A6F-7739-1045-9EA2-1F5A719F2930}"/>
                </a:ext>
              </a:extLst>
            </p:cNvPr>
            <p:cNvSpPr/>
            <p:nvPr/>
          </p:nvSpPr>
          <p:spPr>
            <a:xfrm>
              <a:off x="4572000" y="2171700"/>
              <a:ext cx="4191000" cy="3048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6EEDEA8-DBDB-8B45-A586-B3D2B399D41C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145619"/>
              <a:ext cx="0" cy="3759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428B85B-77E0-D046-84B7-BA37DCFFA229}"/>
              </a:ext>
            </a:extLst>
          </p:cNvPr>
          <p:cNvSpPr txBox="1"/>
          <p:nvPr/>
        </p:nvSpPr>
        <p:spPr>
          <a:xfrm>
            <a:off x="1526847" y="2078913"/>
            <a:ext cx="1842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compile-time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E329D6-93EA-4D47-916F-5BE937E64C39}"/>
              </a:ext>
            </a:extLst>
          </p:cNvPr>
          <p:cNvSpPr txBox="1"/>
          <p:nvPr/>
        </p:nvSpPr>
        <p:spPr>
          <a:xfrm>
            <a:off x="6087857" y="2078913"/>
            <a:ext cx="11592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runtime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DBBFFE-9FC6-E147-8056-8862578E9F2C}"/>
              </a:ext>
            </a:extLst>
          </p:cNvPr>
          <p:cNvGrpSpPr/>
          <p:nvPr/>
        </p:nvGrpSpPr>
        <p:grpSpPr>
          <a:xfrm>
            <a:off x="4517805" y="1122966"/>
            <a:ext cx="2771400" cy="819304"/>
            <a:chOff x="4517805" y="1268570"/>
            <a:chExt cx="2771400" cy="81930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DC0DF6-7F9A-D846-ABDF-7F7801653E72}"/>
                </a:ext>
              </a:extLst>
            </p:cNvPr>
            <p:cNvSpPr txBox="1"/>
            <p:nvPr/>
          </p:nvSpPr>
          <p:spPr>
            <a:xfrm>
              <a:off x="4517805" y="1268570"/>
              <a:ext cx="277140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runtime begins here!</a:t>
              </a:r>
            </a:p>
            <a:p>
              <a:pPr algn="ctr"/>
              <a:r>
                <a:rPr lang="en-US" sz="2000" dirty="0"/>
                <a:t>(</a:t>
              </a:r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java </a:t>
              </a:r>
              <a:r>
                <a:rPr lang="en-US" sz="20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MyClass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9359B58-E30A-CA4D-86AB-1AE9DF63FAF1}"/>
                </a:ext>
              </a:extLst>
            </p:cNvPr>
            <p:cNvCxnSpPr>
              <a:cxnSpLocks/>
            </p:cNvCxnSpPr>
            <p:nvPr/>
          </p:nvCxnSpPr>
          <p:spPr>
            <a:xfrm>
              <a:off x="4559252" y="1680561"/>
              <a:ext cx="0" cy="4073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2C0ACE-83FB-6244-BDC4-24218F077572}"/>
              </a:ext>
            </a:extLst>
          </p:cNvPr>
          <p:cNvGrpSpPr/>
          <p:nvPr/>
        </p:nvGrpSpPr>
        <p:grpSpPr>
          <a:xfrm>
            <a:off x="304800" y="1130728"/>
            <a:ext cx="3454279" cy="854913"/>
            <a:chOff x="4466606" y="1232961"/>
            <a:chExt cx="3454279" cy="85491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B0F69B-82C7-FA45-A34F-363A0A2E820F}"/>
                </a:ext>
              </a:extLst>
            </p:cNvPr>
            <p:cNvSpPr txBox="1"/>
            <p:nvPr/>
          </p:nvSpPr>
          <p:spPr>
            <a:xfrm>
              <a:off x="4466606" y="1232961"/>
              <a:ext cx="34542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compile-time begins here!</a:t>
              </a:r>
            </a:p>
            <a:p>
              <a:pPr algn="ctr"/>
              <a:r>
                <a:rPr lang="en-US" sz="2000" dirty="0"/>
                <a:t>(</a:t>
              </a:r>
              <a:r>
                <a:rPr lang="en-US" sz="20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javac</a:t>
              </a:r>
              <a:r>
                <a:rPr lang="en-US" sz="20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en-US" sz="20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MyClass.java</a:t>
              </a:r>
              <a:r>
                <a:rPr lang="en-US" sz="2000" dirty="0"/>
                <a:t>)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FF29617-15FE-5746-9C8F-A8608EEE2410}"/>
                </a:ext>
              </a:extLst>
            </p:cNvPr>
            <p:cNvCxnSpPr>
              <a:cxnSpLocks/>
            </p:cNvCxnSpPr>
            <p:nvPr/>
          </p:nvCxnSpPr>
          <p:spPr>
            <a:xfrm>
              <a:off x="4559252" y="1680561"/>
              <a:ext cx="0" cy="40731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BC3FD5F-7753-5A4B-A719-8019E725A0A0}"/>
              </a:ext>
            </a:extLst>
          </p:cNvPr>
          <p:cNvSpPr txBox="1"/>
          <p:nvPr/>
        </p:nvSpPr>
        <p:spPr>
          <a:xfrm>
            <a:off x="1295403" y="2917336"/>
            <a:ext cx="6553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the compiler does not run your program.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1A6DD0-EE3A-944E-B10C-0BA222F08997}"/>
              </a:ext>
            </a:extLst>
          </p:cNvPr>
          <p:cNvSpPr txBox="1"/>
          <p:nvPr/>
        </p:nvSpPr>
        <p:spPr>
          <a:xfrm>
            <a:off x="762000" y="3612059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compile-time and runtime are like </a:t>
            </a:r>
            <a:r>
              <a:rPr lang="en-US" sz="2200" b="1" dirty="0"/>
              <a:t>two different worlds.</a:t>
            </a:r>
            <a:r>
              <a:rPr lang="en-US" sz="2200" dirty="0"/>
              <a:t> </a:t>
            </a:r>
          </a:p>
          <a:p>
            <a:pPr algn="ctr"/>
            <a:r>
              <a:rPr lang="en-US" sz="2200" dirty="0"/>
              <a:t>some things can be done in one but not the other.</a:t>
            </a:r>
          </a:p>
          <a:p>
            <a:pPr algn="ctr"/>
            <a:r>
              <a:rPr lang="en-US" sz="2200" dirty="0"/>
              <a:t>some information is available in one but not the other.</a:t>
            </a:r>
          </a:p>
        </p:txBody>
      </p:sp>
    </p:spTree>
    <p:extLst>
      <p:ext uri="{BB962C8B-B14F-4D97-AF65-F5344CB8AC3E}">
        <p14:creationId xmlns:p14="http://schemas.microsoft.com/office/powerpoint/2010/main" val="1129493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B199F-39D6-964C-B975-E8B7A363A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messages are incredibly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F2BF0-7138-CF41-87FB-0E1783E9C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please, you need to understand this:</a:t>
            </a:r>
            <a:br>
              <a:rPr lang="en-US" dirty="0"/>
            </a:br>
            <a:endParaRPr lang="en-US" dirty="0"/>
          </a:p>
          <a:p>
            <a:pPr marL="0" indent="0" algn="ctr">
              <a:buNone/>
            </a:pPr>
            <a:r>
              <a:rPr lang="en-US" sz="4200" b="1" dirty="0">
                <a:solidFill>
                  <a:srgbClr val="FF0000"/>
                </a:solidFill>
              </a:rPr>
              <a:t>error messages are the </a:t>
            </a:r>
            <a:r>
              <a:rPr lang="en-US" sz="4200" b="1" i="1" dirty="0">
                <a:solidFill>
                  <a:srgbClr val="FF0000"/>
                </a:solidFill>
              </a:rPr>
              <a:t>single most important </a:t>
            </a:r>
            <a:r>
              <a:rPr lang="en-US" sz="4200" b="1" dirty="0">
                <a:solidFill>
                  <a:srgbClr val="FF0000"/>
                </a:solidFill>
              </a:rPr>
              <a:t>piece of information you can give someone who is trying to help you.</a:t>
            </a:r>
          </a:p>
          <a:p>
            <a:endParaRPr lang="en-US" dirty="0"/>
          </a:p>
          <a:p>
            <a:r>
              <a:rPr lang="en-US" dirty="0"/>
              <a:t>let’s look at “Materials &gt; Help &gt; Asking good questions” on my site!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99704-9603-7A48-87A6-F8D887AB9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81E9AB-4969-3442-9C09-74F54E6F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7618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Hello, 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splashhhhh</a:t>
            </a:r>
            <a:r>
              <a:rPr lang="en-US" dirty="0"/>
              <a:t> 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3276599"/>
          </a:xfrm>
        </p:spPr>
        <p:txBody>
          <a:bodyPr/>
          <a:lstStyle/>
          <a:p>
            <a:r>
              <a:rPr lang="en-US" dirty="0"/>
              <a:t>let's jump in the the C swimming pool </a:t>
            </a:r>
            <a:r>
              <a:rPr lang="en-US" sz="1400" dirty="0"/>
              <a:t>(code examples are on the site)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#include</a:t>
            </a:r>
            <a:r>
              <a:rPr lang="en-US" sz="3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stdio.h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&gt;</a:t>
            </a:r>
            <a:endParaRPr lang="en-US" sz="3200" b="1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3200" b="1" dirty="0">
                <a:latin typeface="Consolas" pitchFamily="49" charset="0"/>
                <a:cs typeface="Consolas" pitchFamily="49" charset="0"/>
              </a:rPr>
              <a:t> main() {</a:t>
            </a:r>
          </a:p>
          <a:p>
            <a:pPr>
              <a:buNone/>
            </a:pPr>
            <a:r>
              <a:rPr lang="en-US" sz="3200" b="1" dirty="0">
                <a:latin typeface="Consolas" pitchFamily="49" charset="0"/>
                <a:cs typeface="Consolas" pitchFamily="49" charset="0"/>
              </a:rPr>
              <a:t>		</a:t>
            </a:r>
            <a:r>
              <a:rPr lang="en-US" sz="3200" b="1" dirty="0" err="1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3200" b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"Hello, world!\n"</a:t>
            </a:r>
            <a:r>
              <a:rPr lang="en-US" sz="3200" b="1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return</a:t>
            </a:r>
            <a:r>
              <a:rPr lang="en-US" sz="3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0</a:t>
            </a:r>
            <a:r>
              <a:rPr lang="en-US" sz="3200" b="1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sz="3200" b="1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3097417"/>
            <a:ext cx="4046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what things are similar to Java?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4875" y="3659499"/>
            <a:ext cx="54542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what things are different, or even missing?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5850" y="4318986"/>
            <a:ext cx="55952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what do you suppose those new things do?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4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Falling down the rabbit hole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compile that C program, you get an executable file, but…</a:t>
            </a:r>
          </a:p>
          <a:p>
            <a:pPr lvl="1"/>
            <a:r>
              <a:rPr lang="en-US" dirty="0"/>
              <a:t>what does that executable file </a:t>
            </a:r>
            <a:r>
              <a:rPr lang="en-US" b="1" i="1" dirty="0"/>
              <a:t>contain</a:t>
            </a:r>
            <a:r>
              <a:rPr lang="en-US" i="1" dirty="0"/>
              <a:t>?</a:t>
            </a:r>
          </a:p>
          <a:p>
            <a:pPr lvl="1"/>
            <a:r>
              <a:rPr lang="en-US" dirty="0"/>
              <a:t>what </a:t>
            </a:r>
            <a:r>
              <a:rPr lang="en-US" b="1" i="1" dirty="0"/>
              <a:t>happens</a:t>
            </a:r>
            <a:r>
              <a:rPr lang="en-US" dirty="0"/>
              <a:t> when you run it?</a:t>
            </a:r>
          </a:p>
          <a:p>
            <a:pPr lvl="1"/>
            <a:r>
              <a:rPr lang="en-US" b="1" i="1" dirty="0"/>
              <a:t>how</a:t>
            </a:r>
            <a:r>
              <a:rPr lang="en-US" dirty="0"/>
              <a:t> does the program actually make things happen?</a:t>
            </a:r>
          </a:p>
          <a:p>
            <a:pPr lvl="1"/>
            <a:r>
              <a:rPr lang="en-US" b="1" i="1" dirty="0"/>
              <a:t>how</a:t>
            </a:r>
            <a:r>
              <a:rPr lang="en-US" dirty="0"/>
              <a:t> do programs control all the computer hardware?</a:t>
            </a:r>
          </a:p>
          <a:p>
            <a:pPr lvl="1"/>
            <a:r>
              <a:rPr lang="en-US" dirty="0"/>
              <a:t>how do </a:t>
            </a:r>
            <a:r>
              <a:rPr lang="en-US" b="1" i="1" dirty="0"/>
              <a:t>multiple programs </a:t>
            </a:r>
            <a:r>
              <a:rPr lang="en-US" dirty="0"/>
              <a:t>run at the same time?</a:t>
            </a:r>
          </a:p>
          <a:p>
            <a:r>
              <a:rPr lang="en-US" b="1" dirty="0">
                <a:solidFill>
                  <a:srgbClr val="00B050"/>
                </a:solidFill>
              </a:rPr>
              <a:t>that's what this course is all about.</a:t>
            </a:r>
          </a:p>
          <a:p>
            <a:pPr lvl="1"/>
            <a:r>
              <a:rPr lang="en-US" dirty="0"/>
              <a:t>by the end of the course, you will hopefully be able to answer all of the above questions!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Appearances can be deceiving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 might </a:t>
            </a:r>
            <a:r>
              <a:rPr lang="en-US" i="1" dirty="0"/>
              <a:t>look</a:t>
            </a:r>
            <a:r>
              <a:rPr lang="en-US" dirty="0"/>
              <a:t> a bit like Java</a:t>
            </a:r>
          </a:p>
          <a:p>
            <a:r>
              <a:rPr lang="en-US" dirty="0"/>
              <a:t>but it </a:t>
            </a:r>
            <a:r>
              <a:rPr lang="en-US" b="1" dirty="0"/>
              <a:t>sure doesn't </a:t>
            </a:r>
            <a:r>
              <a:rPr lang="en-US" b="1" i="1" dirty="0"/>
              <a:t>behave</a:t>
            </a:r>
            <a:r>
              <a:rPr lang="en-US" b="1" dirty="0"/>
              <a:t> the same way</a:t>
            </a:r>
          </a:p>
          <a:p>
            <a:pPr lvl="0">
              <a:buNone/>
            </a:pPr>
            <a:r>
              <a:rPr lang="en-US" sz="32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int </a:t>
            </a:r>
            <a:r>
              <a:rPr lang="en-US" sz="3200" b="1" dirty="0">
                <a:latin typeface="Consolas" pitchFamily="49" charset="0"/>
                <a:cs typeface="Consolas" pitchFamily="49" charset="0"/>
              </a:rPr>
              <a:t>x = </a:t>
            </a:r>
            <a:r>
              <a:rPr lang="en-US" sz="3200" b="1" dirty="0">
                <a:solidFill>
                  <a:srgbClr val="9BBB59">
                    <a:lumMod val="50000"/>
                  </a:srgbClr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>
              <a:buNone/>
            </a:pP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32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"The value of x is: "</a:t>
            </a:r>
            <a:r>
              <a:rPr lang="en-US" sz="3200" b="1" dirty="0">
                <a:latin typeface="Consolas" pitchFamily="49" charset="0"/>
                <a:cs typeface="Consolas" pitchFamily="49" charset="0"/>
              </a:rPr>
              <a:t> + x</a:t>
            </a: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  <a:endParaRPr lang="en-US" i="1" dirty="0"/>
          </a:p>
          <a:p>
            <a:r>
              <a:rPr lang="en-US" dirty="0"/>
              <a:t>what does this print?</a:t>
            </a:r>
          </a:p>
          <a:p>
            <a:r>
              <a:rPr lang="en-US" dirty="0"/>
              <a:t>oh.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429000" y="2705100"/>
            <a:ext cx="2190750" cy="2190750"/>
            <a:chOff x="6400800" y="3009900"/>
            <a:chExt cx="2190750" cy="2190750"/>
          </a:xfrm>
        </p:grpSpPr>
        <p:pic>
          <p:nvPicPr>
            <p:cNvPr id="1026" name="Picture 2" descr="mage result for oh n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3009900"/>
              <a:ext cx="2190750" cy="2190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87487" y="4926340"/>
              <a:ext cx="13115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 err="1">
                  <a:solidFill>
                    <a:schemeClr val="bg1"/>
                  </a:solidFill>
                </a:rPr>
                <a:t>webcomicname.com</a:t>
              </a:r>
              <a:endParaRPr lang="en-US" sz="1000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10535-16A8-FE4B-AAFD-E70F49D25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difference in philosophy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15B8B-D1E4-704E-9A40-2CD064786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565567"/>
          </a:xfrm>
        </p:spPr>
        <p:txBody>
          <a:bodyPr/>
          <a:lstStyle/>
          <a:p>
            <a:r>
              <a:rPr lang="en-US" b="1" dirty="0"/>
              <a:t>C is not much more than assembly with convenient syntax.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868A06-825A-5C48-AF5C-BEA06C560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E0A0C-AA45-214E-96DA-41FCB606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87FB7-A1CA-6B46-8463-F3334BF1A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370"/>
          <a:stretch/>
        </p:blipFill>
        <p:spPr>
          <a:xfrm>
            <a:off x="304800" y="1125344"/>
            <a:ext cx="4038600" cy="36060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ADA934-CD63-B841-963E-AB0CCDCB718D}"/>
              </a:ext>
            </a:extLst>
          </p:cNvPr>
          <p:cNvSpPr txBox="1"/>
          <p:nvPr/>
        </p:nvSpPr>
        <p:spPr>
          <a:xfrm>
            <a:off x="4495800" y="1305851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programming in C is much like programming in </a:t>
            </a:r>
            <a:r>
              <a:rPr lang="en-US" sz="2200" dirty="0" err="1"/>
              <a:t>asm</a:t>
            </a:r>
            <a:r>
              <a:rPr lang="en-US" sz="2200" dirty="0"/>
              <a:t>: there are no guard rails, and </a:t>
            </a:r>
            <a:r>
              <a:rPr lang="en-US" sz="2200" b="1" dirty="0"/>
              <a:t>it’s up to you to do everything correctly.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00E007-B3C8-5043-9571-A55A03A2EAAF}"/>
              </a:ext>
            </a:extLst>
          </p:cNvPr>
          <p:cNvSpPr txBox="1"/>
          <p:nvPr/>
        </p:nvSpPr>
        <p:spPr>
          <a:xfrm>
            <a:off x="4876800" y="3231936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also much like </a:t>
            </a:r>
            <a:r>
              <a:rPr lang="en-US" sz="2200" dirty="0" err="1"/>
              <a:t>asm</a:t>
            </a:r>
            <a:r>
              <a:rPr lang="en-US" sz="2200" dirty="0"/>
              <a:t>, C lets you do </a:t>
            </a:r>
            <a:r>
              <a:rPr lang="en-US" sz="2200" b="1" dirty="0"/>
              <a:t>almost anything… </a:t>
            </a:r>
            <a:r>
              <a:rPr lang="en-US" sz="2200" b="1" dirty="0">
                <a:solidFill>
                  <a:srgbClr val="FF0000"/>
                </a:solidFill>
              </a:rPr>
              <a:t>for better or for worse.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D1FD3A-6563-E24D-AADA-246E3177715F}"/>
              </a:ext>
            </a:extLst>
          </p:cNvPr>
          <p:cNvSpPr txBox="1"/>
          <p:nvPr/>
        </p:nvSpPr>
        <p:spPr>
          <a:xfrm>
            <a:off x="477985" y="4759478"/>
            <a:ext cx="3692229" cy="5245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a section of US 550 in Colorado</a:t>
            </a:r>
          </a:p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photo credit: Jerry McBride, Durango Herald</a:t>
            </a:r>
          </a:p>
        </p:txBody>
      </p:sp>
    </p:spTree>
    <p:extLst>
      <p:ext uri="{BB962C8B-B14F-4D97-AF65-F5344CB8AC3E}">
        <p14:creationId xmlns:p14="http://schemas.microsoft.com/office/powerpoint/2010/main" val="3576181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1415A-FDE3-144A-AFF7-4D2CF45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Undefined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0B252-ED89-6A46-AD04-D7306D694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Java, there are only </a:t>
            </a:r>
            <a:r>
              <a:rPr lang="en-US" b="1" dirty="0"/>
              <a:t>two things </a:t>
            </a:r>
            <a:r>
              <a:rPr lang="en-US" dirty="0"/>
              <a:t>your program can do:</a:t>
            </a:r>
          </a:p>
          <a:p>
            <a:pPr lvl="1"/>
            <a:r>
              <a:rPr lang="en-US" dirty="0"/>
              <a:t>it </a:t>
            </a:r>
            <a:r>
              <a:rPr lang="en-US" b="1" dirty="0">
                <a:solidFill>
                  <a:srgbClr val="00B050"/>
                </a:solidFill>
              </a:rPr>
              <a:t>successfully</a:t>
            </a:r>
            <a:r>
              <a:rPr lang="en-US" dirty="0"/>
              <a:t> runs to completion; or</a:t>
            </a:r>
          </a:p>
          <a:p>
            <a:pPr lvl="1"/>
            <a:r>
              <a:rPr lang="en-US" dirty="0"/>
              <a:t>it </a:t>
            </a:r>
            <a:r>
              <a:rPr lang="en-US" b="1" dirty="0">
                <a:solidFill>
                  <a:srgbClr val="FF0000"/>
                </a:solidFill>
              </a:rPr>
              <a:t>crashes</a:t>
            </a:r>
            <a:r>
              <a:rPr lang="en-US" dirty="0"/>
              <a:t> with an exception.</a:t>
            </a:r>
          </a:p>
          <a:p>
            <a:r>
              <a:rPr lang="en-US" dirty="0"/>
              <a:t>in C, there is a </a:t>
            </a:r>
            <a:r>
              <a:rPr lang="en-US" b="1" dirty="0">
                <a:solidFill>
                  <a:srgbClr val="FF0000"/>
                </a:solidFill>
              </a:rPr>
              <a:t>third thing: undefined behavior (UB).</a:t>
            </a:r>
          </a:p>
          <a:p>
            <a:pPr lvl="1"/>
            <a:r>
              <a:rPr lang="en-US" i="1" dirty="0"/>
              <a:t>many, many </a:t>
            </a:r>
            <a:r>
              <a:rPr lang="en-US" dirty="0"/>
              <a:t>things in C can cause UB. it’s all over the place.</a:t>
            </a:r>
          </a:p>
          <a:p>
            <a:pPr lvl="1"/>
            <a:r>
              <a:rPr lang="en-US" dirty="0"/>
              <a:t>it’s so widespread that it’s much harder to write a </a:t>
            </a:r>
            <a:r>
              <a:rPr lang="en-US" i="1" dirty="0"/>
              <a:t>correct </a:t>
            </a:r>
            <a:r>
              <a:rPr lang="en-US" dirty="0"/>
              <a:t>program in C than it is to write an </a:t>
            </a:r>
            <a:r>
              <a:rPr lang="en-US" i="1" dirty="0"/>
              <a:t>incorrect </a:t>
            </a:r>
            <a:r>
              <a:rPr lang="en-US" dirty="0"/>
              <a:t>one!</a:t>
            </a:r>
          </a:p>
          <a:p>
            <a:r>
              <a:rPr lang="en-US" dirty="0"/>
              <a:t>some possible outcomes of UB are:</a:t>
            </a:r>
          </a:p>
          <a:p>
            <a:pPr lvl="1"/>
            <a:r>
              <a:rPr lang="en-US" dirty="0"/>
              <a:t>the program crashes without telling you what went wrong.</a:t>
            </a:r>
          </a:p>
          <a:p>
            <a:pPr lvl="1"/>
            <a:r>
              <a:rPr lang="en-US" dirty="0"/>
              <a:t>the program continues to run, but it’s “messed up” somehow.</a:t>
            </a:r>
          </a:p>
          <a:p>
            <a:pPr lvl="1"/>
            <a:r>
              <a:rPr lang="en-US" dirty="0"/>
              <a:t>or worst of all… </a:t>
            </a:r>
            <a:r>
              <a:rPr lang="en-US" b="1" dirty="0"/>
              <a:t>the program seems to work correctly 😱</a:t>
            </a:r>
            <a:endParaRPr lang="en-US" dirty="0"/>
          </a:p>
          <a:p>
            <a:pPr lvl="2"/>
            <a:r>
              <a:rPr lang="en-US" b="1" i="1" dirty="0">
                <a:solidFill>
                  <a:srgbClr val="FF0000"/>
                </a:solidFill>
              </a:rPr>
              <a:t>there is a big difference between lucky and correct!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7DF27A-9FD5-7B42-959C-79C74307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3AB69-E858-5349-B805-47B31252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276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I'm </a:t>
            </a:r>
            <a:r>
              <a:rPr lang="en-US" dirty="0" err="1"/>
              <a:t>gonna</a:t>
            </a:r>
            <a:r>
              <a:rPr lang="en-US" dirty="0"/>
              <a:t> assume you know the 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write numbers and strings 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123 4.5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"hello\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nworld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r>
              <a:rPr lang="en-US" dirty="0"/>
              <a:t>what mathematical operators are and do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+ - * / %</a:t>
            </a:r>
          </a:p>
          <a:p>
            <a:r>
              <a:rPr lang="en-US" dirty="0"/>
              <a:t>how to declare variables </a:t>
            </a:r>
            <a:r>
              <a:rPr lang="en-US" b="1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x =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/>
              <a:t>how to write comments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</a:t>
            </a:r>
            <a:r>
              <a:rPr lang="en-US" dirty="0"/>
              <a:t> with these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/*</a:t>
            </a:r>
            <a:r>
              <a:rPr lang="en-US" dirty="0"/>
              <a:t> and these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*/</a:t>
            </a:r>
          </a:p>
          <a:p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US" dirty="0"/>
              <a:t>, and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</a:t>
            </a:r>
            <a:r>
              <a:rPr lang="en-US" dirty="0"/>
              <a:t> statements</a:t>
            </a:r>
          </a:p>
          <a:p>
            <a:r>
              <a:rPr lang="en-US" b="1" dirty="0"/>
              <a:t>what indentation is, why it's important, and how to do it</a:t>
            </a:r>
          </a:p>
          <a:p>
            <a:pPr lvl="1"/>
            <a:r>
              <a:rPr lang="en-US" dirty="0"/>
              <a:t>pieces of code “nest” inside one another.</a:t>
            </a:r>
          </a:p>
          <a:p>
            <a:pPr lvl="1"/>
            <a:r>
              <a:rPr lang="en-US" dirty="0"/>
              <a:t>indentation shows the level of nesting.</a:t>
            </a:r>
          </a:p>
          <a:p>
            <a:pPr lvl="1"/>
            <a:r>
              <a:rPr lang="en-US" dirty="0"/>
              <a:t>indentation is how humans visually parse the structure of code. it makes it so much faster and easier for us to read code.</a:t>
            </a:r>
          </a:p>
          <a:p>
            <a:pPr lvl="1"/>
            <a:r>
              <a:rPr lang="en-US" dirty="0"/>
              <a:t>you increase indent after a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lang="en-US" dirty="0"/>
              <a:t> and decrease before a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only use tab and </a:t>
            </a:r>
            <a:r>
              <a:rPr lang="en-US" dirty="0" err="1"/>
              <a:t>shift+tab</a:t>
            </a:r>
            <a:r>
              <a:rPr lang="en-US" dirty="0"/>
              <a:t> to perform indentation. </a:t>
            </a:r>
            <a:r>
              <a:rPr lang="en-US" b="1" dirty="0">
                <a:solidFill>
                  <a:srgbClr val="FF0000"/>
                </a:solidFill>
              </a:rPr>
              <a:t>you never use the spacebar to indent.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11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48DF1-7AC3-A94D-A32B-9133978EF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D5367-0164-2342-B1F2-AA9948730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 sure to check the notes on each of my slides</a:t>
            </a:r>
          </a:p>
          <a:p>
            <a:pPr lvl="1"/>
            <a:r>
              <a:rPr lang="en-US" dirty="0"/>
              <a:t>for extra explanations, examples, snarky comments etc.</a:t>
            </a:r>
          </a:p>
          <a:p>
            <a:pPr lvl="1"/>
            <a:r>
              <a:rPr lang="en-US" dirty="0"/>
              <a:t>as well as answers to the questions on the slides so you can study.</a:t>
            </a:r>
          </a:p>
          <a:p>
            <a:r>
              <a:rPr lang="en-US" dirty="0"/>
              <a:t>last, </a:t>
            </a:r>
            <a:r>
              <a:rPr lang="en-US" b="1" dirty="0"/>
              <a:t>be sure to use </a:t>
            </a:r>
            <a:r>
              <a:rPr lang="en-US" b="1" dirty="0" err="1"/>
              <a:t>Powerpoint</a:t>
            </a:r>
            <a:r>
              <a:rPr lang="en-US" b="1" dirty="0"/>
              <a:t> to view my slides</a:t>
            </a:r>
          </a:p>
          <a:p>
            <a:pPr lvl="1"/>
            <a:r>
              <a:rPr lang="en-US" i="1" dirty="0"/>
              <a:t>not</a:t>
            </a:r>
            <a:r>
              <a:rPr lang="en-US" dirty="0"/>
              <a:t> Keynote, </a:t>
            </a:r>
            <a:r>
              <a:rPr lang="en-US" i="1" dirty="0"/>
              <a:t>not</a:t>
            </a:r>
            <a:r>
              <a:rPr lang="en-US" dirty="0"/>
              <a:t> Google Drive; they absolutely butcher alignment and diagrams and arrows and I use a lot of those. it’s bad enough that diagrams can become incorrect/misleading.</a:t>
            </a:r>
          </a:p>
          <a:p>
            <a:pPr lvl="1"/>
            <a:r>
              <a:rPr lang="en-US" dirty="0"/>
              <a:t>if you use a note-taking app, </a:t>
            </a:r>
            <a:r>
              <a:rPr lang="en-US" b="1" dirty="0">
                <a:solidFill>
                  <a:srgbClr val="00B050"/>
                </a:solidFill>
              </a:rPr>
              <a:t>open the pptx in </a:t>
            </a:r>
            <a:r>
              <a:rPr lang="en-US" b="1" dirty="0" err="1">
                <a:solidFill>
                  <a:srgbClr val="00B050"/>
                </a:solidFill>
              </a:rPr>
              <a:t>Powerpoint</a:t>
            </a:r>
            <a:r>
              <a:rPr lang="en-US" b="1" dirty="0">
                <a:solidFill>
                  <a:srgbClr val="00B050"/>
                </a:solidFill>
              </a:rPr>
              <a:t> and export it as PDF, </a:t>
            </a:r>
            <a:r>
              <a:rPr lang="en-US" b="1" i="1" dirty="0">
                <a:solidFill>
                  <a:srgbClr val="00B050"/>
                </a:solidFill>
              </a:rPr>
              <a:t>then</a:t>
            </a:r>
            <a:r>
              <a:rPr lang="en-US" b="1" dirty="0">
                <a:solidFill>
                  <a:srgbClr val="00B050"/>
                </a:solidFill>
              </a:rPr>
              <a:t> use that. </a:t>
            </a:r>
            <a:r>
              <a:rPr lang="en-US" dirty="0"/>
              <a:t>it will look </a:t>
            </a:r>
            <a:r>
              <a:rPr lang="en-US" i="1" dirty="0"/>
              <a:t>much</a:t>
            </a:r>
            <a:r>
              <a:rPr lang="en-US" dirty="0"/>
              <a:t> better than opening the pptx directly in your note-taking app.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EE36F4-8880-514D-AEBB-0317FE061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608C7-1BF2-5846-9580-0CBC0F7C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37933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Text input and output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8392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Did you know there’s </a:t>
            </a:r>
            <a:r>
              <a:rPr lang="en-US" dirty="0" err="1"/>
              <a:t>System.out.printf</a:t>
            </a:r>
            <a:r>
              <a:rPr lang="en-US" dirty="0"/>
              <a:t> too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1904999"/>
          </a:xfrm>
        </p:spPr>
        <p:txBody>
          <a:bodyPr/>
          <a:lstStyle/>
          <a:p>
            <a:r>
              <a:rPr lang="en-US" dirty="0"/>
              <a:t>instead of using + like in Java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we use a </a:t>
            </a:r>
            <a:r>
              <a:rPr lang="en-US" b="1" dirty="0"/>
              <a:t>format string</a:t>
            </a:r>
            <a:r>
              <a:rPr lang="en-US" dirty="0"/>
              <a:t> with </a:t>
            </a:r>
            <a:r>
              <a:rPr lang="en-US" b="1" dirty="0"/>
              <a:t>format specifiers</a:t>
            </a:r>
          </a:p>
          <a:p>
            <a:pPr lvl="0">
              <a:buNone/>
            </a:pPr>
            <a:r>
              <a:rPr lang="en-US" sz="32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int </a:t>
            </a: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 = </a:t>
            </a:r>
            <a:r>
              <a:rPr lang="en-US" sz="3200" b="1" dirty="0">
                <a:solidFill>
                  <a:srgbClr val="9BBB59">
                    <a:lumMod val="50000"/>
                  </a:srgbClr>
                </a:solidFill>
                <a:latin typeface="Consolas" pitchFamily="49" charset="0"/>
                <a:cs typeface="Consolas" pitchFamily="49" charset="0"/>
              </a:rPr>
              <a:t>5</a:t>
            </a: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lvl="0">
              <a:buNone/>
            </a:pP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32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"The value of x is: %d\n"</a:t>
            </a: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x);</a:t>
            </a:r>
            <a:endParaRPr lang="en-US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749243"/>
              </p:ext>
            </p:extLst>
          </p:nvPr>
        </p:nvGraphicFramePr>
        <p:xfrm>
          <a:off x="609600" y="2476500"/>
          <a:ext cx="2895600" cy="2570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1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Specifier</a:t>
                      </a:r>
                    </a:p>
                  </a:txBody>
                  <a:tcPr marL="104590" marR="104590" marT="52295" marB="52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Type</a:t>
                      </a:r>
                    </a:p>
                  </a:txBody>
                  <a:tcPr marL="104590" marR="104590" marT="52295" marB="522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11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%d</a:t>
                      </a:r>
                    </a:p>
                  </a:txBody>
                  <a:tcPr marL="104590" marR="104590" marT="52295" marB="52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int</a:t>
                      </a:r>
                    </a:p>
                  </a:txBody>
                  <a:tcPr marL="104590" marR="104590" marT="52295" marB="522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1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%f</a:t>
                      </a:r>
                    </a:p>
                  </a:txBody>
                  <a:tcPr marL="104590" marR="104590" marT="52295" marB="52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float</a:t>
                      </a:r>
                    </a:p>
                  </a:txBody>
                  <a:tcPr marL="104590" marR="104590" marT="52295" marB="522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1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%s</a:t>
                      </a:r>
                    </a:p>
                  </a:txBody>
                  <a:tcPr marL="104590" marR="104590" marT="52295" marB="52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>
                          <a:latin typeface="Segoe UI" charset="0"/>
                          <a:ea typeface="Segoe UI" charset="0"/>
                          <a:cs typeface="Segoe UI" charset="0"/>
                        </a:rPr>
                        <a:t>string</a:t>
                      </a:r>
                    </a:p>
                  </a:txBody>
                  <a:tcPr marL="104590" marR="104590" marT="52295" marB="522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1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%c</a:t>
                      </a:r>
                    </a:p>
                  </a:txBody>
                  <a:tcPr marL="104590" marR="104590" marT="52295" marB="52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char</a:t>
                      </a:r>
                    </a:p>
                  </a:txBody>
                  <a:tcPr marL="104590" marR="104590" marT="52295" marB="522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71055"/>
              </p:ext>
            </p:extLst>
          </p:nvPr>
        </p:nvGraphicFramePr>
        <p:xfrm>
          <a:off x="4648200" y="2476500"/>
          <a:ext cx="3192093" cy="25705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0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4114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Escape</a:t>
                      </a:r>
                    </a:p>
                  </a:txBody>
                  <a:tcPr marL="104590" marR="104590" marT="52295" marB="52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What it is</a:t>
                      </a:r>
                    </a:p>
                  </a:txBody>
                  <a:tcPr marL="104590" marR="104590" marT="52295" marB="5229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11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\n</a:t>
                      </a:r>
                    </a:p>
                  </a:txBody>
                  <a:tcPr marL="104590" marR="104590" marT="52295" marB="52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newline</a:t>
                      </a:r>
                      <a:endParaRPr lang="en-US" sz="2300" b="0" dirty="0">
                        <a:latin typeface="+mn-lt"/>
                        <a:ea typeface="Consolas" charset="0"/>
                        <a:cs typeface="Consolas" charset="0"/>
                      </a:endParaRPr>
                    </a:p>
                  </a:txBody>
                  <a:tcPr marL="104590" marR="104590" marT="52295" marB="5229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1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\t</a:t>
                      </a:r>
                    </a:p>
                  </a:txBody>
                  <a:tcPr marL="104590" marR="104590" marT="52295" marB="52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tab</a:t>
                      </a:r>
                      <a:endParaRPr lang="en-US" sz="2300" b="0" dirty="0">
                        <a:latin typeface="+mn-lt"/>
                        <a:ea typeface="Consolas" charset="0"/>
                        <a:cs typeface="Consolas" charset="0"/>
                      </a:endParaRPr>
                    </a:p>
                  </a:txBody>
                  <a:tcPr marL="104590" marR="104590" marT="52295" marB="5229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11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\\</a:t>
                      </a:r>
                    </a:p>
                  </a:txBody>
                  <a:tcPr marL="104590" marR="104590" marT="52295" marB="52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b="0" dirty="0">
                          <a:latin typeface="+mn-lt"/>
                          <a:ea typeface="Consolas" charset="0"/>
                          <a:cs typeface="Consolas" charset="0"/>
                        </a:rPr>
                        <a:t>\</a:t>
                      </a:r>
                    </a:p>
                  </a:txBody>
                  <a:tcPr marL="104590" marR="104590" marT="52295" marB="5229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1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latin typeface="Consolas" charset="0"/>
                          <a:ea typeface="Consolas" charset="0"/>
                          <a:cs typeface="Consolas" charset="0"/>
                        </a:rPr>
                        <a:t>\a</a:t>
                      </a:r>
                    </a:p>
                  </a:txBody>
                  <a:tcPr marL="104590" marR="104590" marT="52295" marB="5229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DING!!!</a:t>
                      </a:r>
                      <a:endParaRPr lang="en-US" sz="2300" b="0" dirty="0">
                        <a:latin typeface="+mn-lt"/>
                        <a:ea typeface="Consolas" charset="0"/>
                        <a:cs typeface="Consolas" charset="0"/>
                      </a:endParaRPr>
                    </a:p>
                  </a:txBody>
                  <a:tcPr marL="104590" marR="104590" marT="52295" marB="5229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8040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big difference with variables in C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en-US" sz="32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int </a:t>
            </a: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x;</a:t>
            </a:r>
          </a:p>
          <a:p>
            <a:pPr lvl="0">
              <a:buNone/>
            </a:pP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32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3200" b="1" dirty="0">
                <a:solidFill>
                  <a:srgbClr val="F79646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"The value of x is: %d\n"</a:t>
            </a:r>
            <a:r>
              <a:rPr lang="en-US" sz="32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x);</a:t>
            </a:r>
            <a:endParaRPr lang="en-US" i="1" dirty="0">
              <a:solidFill>
                <a:srgbClr val="000000"/>
              </a:solidFill>
            </a:endParaRPr>
          </a:p>
          <a:p>
            <a:r>
              <a:rPr lang="en-US" dirty="0"/>
              <a:t>what will it print?</a:t>
            </a:r>
          </a:p>
          <a:p>
            <a:pPr lvl="1"/>
            <a:r>
              <a:rPr lang="en-US" dirty="0"/>
              <a:t>answer: </a:t>
            </a:r>
            <a:r>
              <a:rPr lang="en-US" b="1" dirty="0"/>
              <a:t>you don't know. this is UB.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uninitialized variables in C can contain any value.</a:t>
            </a:r>
          </a:p>
          <a:p>
            <a:pPr lvl="1"/>
            <a:r>
              <a:rPr lang="en-US" dirty="0"/>
              <a:t>maybe 0!</a:t>
            </a:r>
          </a:p>
          <a:p>
            <a:pPr lvl="1"/>
            <a:r>
              <a:rPr lang="en-US" dirty="0"/>
              <a:t>maybe 2385!</a:t>
            </a:r>
          </a:p>
          <a:p>
            <a:pPr lvl="1"/>
            <a:r>
              <a:rPr lang="en-US" dirty="0"/>
              <a:t>maybe -100000!</a:t>
            </a:r>
          </a:p>
          <a:p>
            <a:r>
              <a:rPr lang="en-US" sz="4800" dirty="0"/>
              <a:t>use </a:t>
            </a:r>
            <a:r>
              <a:rPr lang="en-US" sz="4800" b="1" dirty="0" err="1">
                <a:latin typeface="Consolas" charset="0"/>
                <a:ea typeface="Consolas" charset="0"/>
                <a:cs typeface="Consolas" charset="0"/>
              </a:rPr>
              <a:t>gcc</a:t>
            </a:r>
            <a:r>
              <a:rPr lang="en-US" sz="4800" b="1" dirty="0">
                <a:latin typeface="Consolas" charset="0"/>
                <a:ea typeface="Consolas" charset="0"/>
                <a:cs typeface="Consolas" charset="0"/>
              </a:rPr>
              <a:t> -Wall -</a:t>
            </a:r>
            <a:r>
              <a:rPr lang="en-US" sz="4800" b="1" dirty="0" err="1">
                <a:latin typeface="Consolas" charset="0"/>
                <a:ea typeface="Consolas" charset="0"/>
                <a:cs typeface="Consolas" charset="0"/>
              </a:rPr>
              <a:t>Werror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0452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of the weirdness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get a line of text input in Java with a Scanner?</a:t>
            </a:r>
          </a:p>
          <a:p>
            <a:pPr marL="0" indent="0">
              <a:buNone/>
            </a:pP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2400" b="1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var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scanner = </a:t>
            </a:r>
            <a:r>
              <a:rPr lang="en-US" sz="2400" b="1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new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Scanner(</a:t>
            </a:r>
            <a:r>
              <a:rPr lang="en-US" sz="2400" b="1" dirty="0" err="1">
                <a:latin typeface="Consolas" charset="0"/>
                <a:ea typeface="Consolas" charset="0"/>
                <a:cs typeface="Consolas" charset="0"/>
              </a:rPr>
              <a:t>System.in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</a:pP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  String input = </a:t>
            </a:r>
            <a:r>
              <a:rPr lang="en-US" sz="2400" b="1" dirty="0" err="1">
                <a:latin typeface="Consolas" charset="0"/>
                <a:ea typeface="Consolas" charset="0"/>
                <a:cs typeface="Consolas" charset="0"/>
              </a:rPr>
              <a:t>scanner.nextLine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r>
              <a:rPr lang="en-US" dirty="0"/>
              <a:t>it's</a:t>
            </a:r>
            <a:r>
              <a:rPr lang="mr-IN" dirty="0"/>
              <a:t>…</a:t>
            </a:r>
            <a:r>
              <a:rPr lang="en-US" dirty="0"/>
              <a:t> a little different in C: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 char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input[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indent="0"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fgets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(input,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stdin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  <a:endParaRPr lang="en-US" sz="2000" dirty="0"/>
          </a:p>
          <a:p>
            <a:r>
              <a:rPr lang="en-US" dirty="0"/>
              <a:t>let's pick this apart.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7158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local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here's something that doesn't exist at all in Java:</a:t>
            </a:r>
            <a:br>
              <a:rPr lang="en-US" dirty="0"/>
            </a:br>
            <a:r>
              <a:rPr lang="en-US" sz="24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char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input[</a:t>
            </a:r>
            <a:r>
              <a:rPr lang="en-US" sz="2400" b="1" dirty="0">
                <a:solidFill>
                  <a:srgbClr val="9BBB59">
                    <a:lumMod val="75000"/>
                  </a:srgb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];</a:t>
            </a:r>
            <a:endParaRPr lang="en-US" dirty="0"/>
          </a:p>
          <a:p>
            <a:r>
              <a:rPr lang="en-US" dirty="0"/>
              <a:t>it's an array of 100 </a:t>
            </a: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chars</a:t>
            </a:r>
            <a:r>
              <a:rPr lang="en-US" dirty="0"/>
              <a:t>, but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it works like a local variable.</a:t>
            </a:r>
          </a:p>
          <a:p>
            <a:pPr lvl="1"/>
            <a:r>
              <a:rPr lang="en-US" dirty="0"/>
              <a:t>it </a:t>
            </a:r>
            <a:r>
              <a:rPr lang="en-US" b="1" dirty="0"/>
              <a:t>disappears</a:t>
            </a:r>
            <a:r>
              <a:rPr lang="en-US" dirty="0"/>
              <a:t> when this function exits!</a:t>
            </a:r>
          </a:p>
          <a:p>
            <a:pPr lvl="2"/>
            <a:r>
              <a:rPr lang="en-US" dirty="0"/>
              <a:t>this can be dangerous!!!</a:t>
            </a:r>
          </a:p>
          <a:p>
            <a:r>
              <a:rPr lang="en-US" dirty="0"/>
              <a:t>you will see local arrays used often in C.</a:t>
            </a:r>
          </a:p>
          <a:p>
            <a:pPr lvl="1"/>
            <a:r>
              <a:rPr lang="en-US" dirty="0"/>
              <a:t>(by the way, this is essentially one kind of “string” variable in C. a string is “just” an array of characters, after all!)</a:t>
            </a:r>
          </a:p>
          <a:p>
            <a:pPr lvl="2"/>
            <a:r>
              <a:rPr lang="en-US" sz="1400" dirty="0"/>
              <a:t>right? 🙃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3192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f'getsaboudit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2971799"/>
          </a:xfrm>
        </p:spPr>
        <p:txBody>
          <a:bodyPr/>
          <a:lstStyle/>
          <a:p>
            <a:r>
              <a:rPr lang="en-US" dirty="0"/>
              <a:t>then we have this function call:</a:t>
            </a:r>
            <a:br>
              <a:rPr lang="en-US" dirty="0"/>
            </a:br>
            <a:r>
              <a:rPr lang="en-US" sz="2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fgets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(input,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100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stdin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);</a:t>
            </a:r>
            <a:endParaRPr lang="en-US" sz="2000" b="1" dirty="0">
              <a:latin typeface="Consolas" pitchFamily="49" charset="0"/>
              <a:cs typeface="Consolas" pitchFamily="49" charset="0"/>
            </a:endParaRPr>
          </a:p>
          <a:p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fgets</a:t>
            </a:r>
            <a:r>
              <a:rPr lang="en-US" dirty="0"/>
              <a:t> = </a:t>
            </a:r>
            <a:r>
              <a:rPr lang="en-US" b="1" dirty="0"/>
              <a:t>f</a:t>
            </a:r>
            <a:r>
              <a:rPr lang="en-US" dirty="0"/>
              <a:t>ile </a:t>
            </a:r>
            <a:r>
              <a:rPr lang="en-US" b="1" dirty="0"/>
              <a:t>get</a:t>
            </a:r>
            <a:r>
              <a:rPr lang="en-US" dirty="0"/>
              <a:t> </a:t>
            </a:r>
            <a:r>
              <a:rPr lang="en-US" b="1" dirty="0"/>
              <a:t>s</a:t>
            </a:r>
            <a:r>
              <a:rPr lang="en-US" dirty="0"/>
              <a:t>tring</a:t>
            </a:r>
          </a:p>
          <a:p>
            <a:pPr lvl="1"/>
            <a:r>
              <a:rPr lang="en-US" dirty="0"/>
              <a:t>that is, get a string (a line) from a file</a:t>
            </a:r>
          </a:p>
          <a:p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stdin</a:t>
            </a:r>
            <a:r>
              <a:rPr lang="en-US" dirty="0"/>
              <a:t> is C's name for what Java calls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System.in</a:t>
            </a:r>
            <a:endParaRPr lang="en-US" b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/>
              <a:t>here we see another common C pattern:</a:t>
            </a:r>
          </a:p>
          <a:p>
            <a:pPr lvl="1"/>
            <a:r>
              <a:rPr lang="en-US" dirty="0"/>
              <a:t>rather than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fgets</a:t>
            </a:r>
            <a:r>
              <a:rPr lang="en-US" dirty="0"/>
              <a:t> </a:t>
            </a:r>
            <a:r>
              <a:rPr lang="en-US" i="1" dirty="0"/>
              <a:t>giving</a:t>
            </a:r>
            <a:r>
              <a:rPr lang="en-US" dirty="0"/>
              <a:t> us an array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we </a:t>
            </a:r>
            <a:r>
              <a:rPr lang="en-US" i="1" dirty="0"/>
              <a:t>ask </a:t>
            </a:r>
            <a:r>
              <a:rPr lang="en-US" b="1" dirty="0" err="1">
                <a:latin typeface="Consolas" charset="0"/>
                <a:ea typeface="Consolas" charset="0"/>
                <a:cs typeface="Consolas" charset="0"/>
              </a:rPr>
              <a:t>fgets</a:t>
            </a:r>
            <a:r>
              <a:rPr lang="en-US" dirty="0"/>
              <a:t> to </a:t>
            </a:r>
            <a:r>
              <a:rPr lang="en-US" i="1" dirty="0"/>
              <a:t>fill in </a:t>
            </a:r>
            <a:r>
              <a:rPr lang="en-US" dirty="0"/>
              <a:t>an array that </a:t>
            </a:r>
            <a:r>
              <a:rPr lang="en-US" i="1" dirty="0"/>
              <a:t>we</a:t>
            </a:r>
            <a:r>
              <a:rPr lang="en-US" dirty="0"/>
              <a:t> created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03472" y="3437467"/>
            <a:ext cx="1439333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onsolas" charset="0"/>
                <a:ea typeface="Consolas" charset="0"/>
                <a:cs typeface="Consolas" charset="0"/>
              </a:rPr>
              <a:t>fgets</a:t>
            </a: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()</a:t>
            </a:r>
          </a:p>
        </p:txBody>
      </p:sp>
      <p:pic>
        <p:nvPicPr>
          <p:cNvPr id="9" name="Picture 2" descr="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19936" r="8294" b="24242"/>
          <a:stretch/>
        </p:blipFill>
        <p:spPr bwMode="auto">
          <a:xfrm>
            <a:off x="6400800" y="3314700"/>
            <a:ext cx="2285205" cy="152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09600" y="3314700"/>
            <a:ext cx="3124200" cy="1829860"/>
            <a:chOff x="609600" y="3314700"/>
            <a:chExt cx="3124200" cy="1829860"/>
          </a:xfrm>
        </p:grpSpPr>
        <p:sp>
          <p:nvSpPr>
            <p:cNvPr id="6" name="Rectangle 5"/>
            <p:cNvSpPr/>
            <p:nvPr/>
          </p:nvSpPr>
          <p:spPr>
            <a:xfrm>
              <a:off x="609600" y="3314700"/>
              <a:ext cx="3124200" cy="182986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main()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23900" y="3824551"/>
              <a:ext cx="2895600" cy="50376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Consolas" charset="0"/>
                  <a:ea typeface="Consolas" charset="0"/>
                  <a:cs typeface="Consolas" charset="0"/>
                </a:rPr>
                <a:t>char input[100];</a:t>
              </a:r>
              <a:endParaRPr lang="en-US" sz="2400" b="1" dirty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cxnSp>
        <p:nvCxnSpPr>
          <p:cNvPr id="14" name="Straight Arrow Connector 13"/>
          <p:cNvCxnSpPr>
            <a:endCxn id="7" idx="1"/>
          </p:cNvCxnSpPr>
          <p:nvPr/>
        </p:nvCxnSpPr>
        <p:spPr>
          <a:xfrm>
            <a:off x="3733800" y="3704167"/>
            <a:ext cx="76967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3447653" y="4153297"/>
            <a:ext cx="2953147" cy="35097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9" idx="1"/>
          </p:cNvCxnSpPr>
          <p:nvPr/>
        </p:nvCxnSpPr>
        <p:spPr>
          <a:xfrm>
            <a:off x="5942805" y="3704167"/>
            <a:ext cx="457995" cy="3722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796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what's wrong?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type my name into 1_fgets.c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it says</a:t>
            </a:r>
          </a:p>
          <a:p>
            <a:pPr marL="0" indent="0">
              <a:buNone/>
            </a:pP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	Hello, Jarrett</a:t>
            </a:r>
          </a:p>
          <a:p>
            <a:pPr marL="0" indent="0">
              <a:buNone/>
            </a:pPr>
            <a:r>
              <a:rPr lang="en-US" sz="2400" b="1" dirty="0">
                <a:latin typeface="Consolas" charset="0"/>
                <a:ea typeface="Consolas" charset="0"/>
                <a:cs typeface="Consolas" charset="0"/>
              </a:rPr>
              <a:t>	!</a:t>
            </a:r>
          </a:p>
          <a:p>
            <a:r>
              <a:rPr lang="en-US" dirty="0"/>
              <a:t>what's wrong? why is the ! ending up on the second line?</a:t>
            </a:r>
          </a:p>
          <a:p>
            <a:r>
              <a:rPr lang="en-US" dirty="0"/>
              <a:t>hmmm ;)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884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br>
              <a:rPr lang="en-US" dirty="0"/>
            </a:br>
            <a:r>
              <a:rPr lang="en-US" sz="900" dirty="0">
                <a:solidFill>
                  <a:srgbClr val="FFFFFF"/>
                </a:solidFill>
              </a:rPr>
              <a:t>Finish by :38?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just call me Jarrett</a:t>
            </a:r>
          </a:p>
          <a:p>
            <a:r>
              <a:rPr lang="en-US" sz="3600" b="1" dirty="0" err="1">
                <a:latin typeface="Consolas" charset="0"/>
                <a:ea typeface="Consolas" charset="0"/>
                <a:cs typeface="Consolas" charset="0"/>
              </a:rPr>
              <a:t>jarrett@cs.pitt.edu</a:t>
            </a:r>
            <a:endParaRPr lang="en-US" b="1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3600" b="1" dirty="0" err="1">
                <a:latin typeface="Consolas" charset="0"/>
                <a:ea typeface="Consolas" charset="0"/>
                <a:cs typeface="Consolas" charset="0"/>
              </a:rPr>
              <a:t>sites.pitt.edu</a:t>
            </a:r>
            <a:r>
              <a:rPr lang="en-US" sz="3600" b="1" dirty="0">
                <a:latin typeface="Consolas" charset="0"/>
                <a:ea typeface="Consolas" charset="0"/>
                <a:cs typeface="Consolas" charset="0"/>
              </a:rPr>
              <a:t>/~jfb42</a:t>
            </a:r>
          </a:p>
          <a:p>
            <a:r>
              <a:rPr lang="en-US" b="1" dirty="0"/>
              <a:t>Office hours:</a:t>
            </a:r>
            <a:r>
              <a:rPr lang="en-US" dirty="0"/>
              <a:t> Mon/Wed 12:20-2:30 and Tue/Thu 12:20-2:00 in 6509 SENSQ </a:t>
            </a:r>
            <a:r>
              <a:rPr lang="en-US" sz="2000" dirty="0"/>
              <a:t>(directions on my site)</a:t>
            </a:r>
            <a:endParaRPr lang="en-US" dirty="0"/>
          </a:p>
          <a:p>
            <a:r>
              <a:rPr lang="en-US" b="1" dirty="0"/>
              <a:t>Religious absences:</a:t>
            </a:r>
            <a:r>
              <a:rPr lang="en-US" dirty="0"/>
              <a:t> contact me ASAP</a:t>
            </a:r>
          </a:p>
          <a:p>
            <a:r>
              <a:rPr lang="en-US" b="1" dirty="0"/>
              <a:t>Students with disabilities:</a:t>
            </a:r>
            <a:r>
              <a:rPr lang="en-US" dirty="0"/>
              <a:t> contact the DRS ASAP</a:t>
            </a:r>
          </a:p>
          <a:p>
            <a:r>
              <a:rPr lang="en-US" b="1" dirty="0">
                <a:solidFill>
                  <a:srgbClr val="FF0000"/>
                </a:solidFill>
              </a:rPr>
              <a:t>Everything in this section is also on my site in "course info"!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I use red on the slides for really important things</a:t>
            </a:r>
          </a:p>
          <a:p>
            <a:r>
              <a:rPr lang="en-US" dirty="0"/>
              <a:t>Also when I do *this* with my hands, it means I want you to just say something out loud, not putting your hands up.</a:t>
            </a:r>
          </a:p>
          <a:p>
            <a:pPr lvl="1"/>
            <a:r>
              <a:rPr lang="en-US" dirty="0"/>
              <a:t>Let’s try it. 2 + 2 = …?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CS449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077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1FD13-B407-8B47-AA44-E99B8A59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C879-3062-4B42-AC89-0E2B5FCFE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send announcements through Canvas which come through email</a:t>
            </a:r>
          </a:p>
          <a:p>
            <a:pPr lvl="1"/>
            <a:r>
              <a:rPr lang="en-US" dirty="0"/>
              <a:t>it is not my responsibility to make sure you get them, it’s </a:t>
            </a:r>
            <a:r>
              <a:rPr lang="en-US" i="1" dirty="0"/>
              <a:t>yours</a:t>
            </a:r>
            <a:endParaRPr lang="en-US" dirty="0"/>
          </a:p>
          <a:p>
            <a:r>
              <a:rPr lang="en-US" dirty="0"/>
              <a:t>Canvas is for announcements, grades, and assignment submissions.</a:t>
            </a:r>
          </a:p>
          <a:p>
            <a:pPr lvl="1"/>
            <a:r>
              <a:rPr lang="en-US" dirty="0"/>
              <a:t>everything else is on my site.</a:t>
            </a:r>
          </a:p>
          <a:p>
            <a:pPr lvl="1"/>
            <a:r>
              <a:rPr lang="en-US" dirty="0"/>
              <a:t>including the course schedule/syllabus.</a:t>
            </a:r>
          </a:p>
          <a:p>
            <a:r>
              <a:rPr lang="en-US" b="1" dirty="0"/>
              <a:t>Discord hours:</a:t>
            </a:r>
            <a:r>
              <a:rPr lang="en-US" dirty="0"/>
              <a:t> most days after 12PM and before 9PM EDT</a:t>
            </a:r>
          </a:p>
          <a:p>
            <a:r>
              <a:rPr lang="en-US" b="1" dirty="0"/>
              <a:t>For more "official" communications, or if you need my attention </a:t>
            </a:r>
            <a:r>
              <a:rPr lang="en-US" b="1" i="1" dirty="0"/>
              <a:t>immediately,</a:t>
            </a:r>
            <a:r>
              <a:rPr lang="en-US" i="1" dirty="0"/>
              <a:t> </a:t>
            </a:r>
            <a:r>
              <a:rPr lang="en-US" b="1" dirty="0">
                <a:solidFill>
                  <a:srgbClr val="FF0000"/>
                </a:solidFill>
              </a:rPr>
              <a:t>use email.</a:t>
            </a:r>
          </a:p>
          <a:p>
            <a:pPr lvl="1"/>
            <a:r>
              <a:rPr lang="en-US" dirty="0"/>
              <a:t>if you’re asking for an extension, want to schedule a meeting, something serious happened in your life etc. please email me.</a:t>
            </a:r>
          </a:p>
          <a:p>
            <a:r>
              <a:rPr lang="en-US" dirty="0"/>
              <a:t>otherwise, Discord is preferred – it’s </a:t>
            </a:r>
            <a:r>
              <a:rPr lang="en-US" i="1" dirty="0"/>
              <a:t>much better </a:t>
            </a:r>
            <a:r>
              <a:rPr lang="en-US" dirty="0"/>
              <a:t>for sharing code, screenshots, etc. in a much quicker way.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8B0AF-49AB-B74F-991B-C2626D4F4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6070-231E-0E42-A0E6-A7F6774A0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7735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1F18-0019-AF4F-83A2-EC20CC8DA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Etc</a:t>
            </a:r>
            <a:r>
              <a:rPr lang="en-US" dirty="0"/>
              <a:t> etc.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AB71A-375C-B143-95C5-807520E84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speaking of which, </a:t>
            </a:r>
            <a:r>
              <a:rPr lang="en-US" b="1" dirty="0"/>
              <a:t>recitation starts this week </a:t>
            </a:r>
            <a:r>
              <a:rPr lang="en-US" dirty="0"/>
              <a:t>(Friday)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you need to go. </a:t>
            </a:r>
          </a:p>
          <a:p>
            <a:r>
              <a:rPr lang="en-US" dirty="0"/>
              <a:t>let’s look at the textbook, grading, late and submission policies…</a:t>
            </a:r>
          </a:p>
          <a:p>
            <a:r>
              <a:rPr lang="en-US" dirty="0"/>
              <a:t>you are a student. </a:t>
            </a:r>
            <a:r>
              <a:rPr lang="en-US" b="1" i="1" dirty="0"/>
              <a:t>you are supposed to be confused.</a:t>
            </a:r>
            <a:endParaRPr lang="en-US" b="1" dirty="0"/>
          </a:p>
          <a:p>
            <a:pPr lvl="1"/>
            <a:r>
              <a:rPr lang="en-US" b="1" dirty="0"/>
              <a:t>I </a:t>
            </a:r>
            <a:r>
              <a:rPr lang="en-US" b="1" dirty="0" err="1"/>
              <a:t>wanna</a:t>
            </a:r>
            <a:r>
              <a:rPr lang="en-US" b="1" dirty="0"/>
              <a:t> help you understand! </a:t>
            </a:r>
            <a:r>
              <a:rPr lang="en-US" dirty="0"/>
              <a:t>even if it seems like I’m yelling or </a:t>
            </a:r>
            <a:r>
              <a:rPr lang="en-US" sz="2000" dirty="0"/>
              <a:t>angry or </a:t>
            </a:r>
            <a:r>
              <a:rPr lang="en-US" sz="1400" dirty="0"/>
              <a:t>intimidating or </a:t>
            </a:r>
            <a:r>
              <a:rPr lang="en-US" sz="1100" dirty="0"/>
              <a:t>annoyed </a:t>
            </a:r>
            <a:r>
              <a:rPr lang="en-US" sz="1050" dirty="0"/>
              <a:t>or whatever.</a:t>
            </a:r>
            <a:endParaRPr lang="en-US" sz="1800" b="1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never say "this is a dumb question" cause there aren't any!</a:t>
            </a:r>
          </a:p>
          <a:p>
            <a:pPr lvl="1"/>
            <a:r>
              <a:rPr lang="en-US" sz="3200" b="1" dirty="0">
                <a:solidFill>
                  <a:srgbClr val="00B050"/>
                </a:solidFill>
              </a:rPr>
              <a:t>DON’T STRUGGLE IN SILENCE!!!! EVER!!</a:t>
            </a:r>
          </a:p>
          <a:p>
            <a:r>
              <a:rPr lang="en-US" dirty="0"/>
              <a:t>also, </a:t>
            </a:r>
            <a:r>
              <a:rPr lang="en-US" b="1" dirty="0">
                <a:solidFill>
                  <a:srgbClr val="00B050"/>
                </a:solidFill>
              </a:rPr>
              <a:t>studying together is not cheating! do it!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C5CB4-240D-6340-9745-20FD2DD7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0E709-2A2E-B040-8031-1C67C53E2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898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FA28E-FF3C-6E41-AE7D-54670134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Integrity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37600-A249-1449-BD49-704700585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look at the “What is cheating?” quiz results!</a:t>
            </a:r>
          </a:p>
          <a:p>
            <a:r>
              <a:rPr lang="en-US" dirty="0"/>
              <a:t>and then look at the academic integrity policy!</a:t>
            </a:r>
          </a:p>
          <a:p>
            <a:r>
              <a:rPr lang="en-US" b="1" dirty="0">
                <a:solidFill>
                  <a:srgbClr val="FF0000"/>
                </a:solidFill>
              </a:rPr>
              <a:t>Don't cheat if your enrollment is contingent upon your GPA. </a:t>
            </a:r>
          </a:p>
          <a:p>
            <a:pPr lvl="1"/>
            <a:r>
              <a:rPr lang="en-US" dirty="0"/>
              <a:t>or your ROTC or your student visa or your graduation or your internship or your parents giving you money or or or… or whatever.</a:t>
            </a:r>
          </a:p>
          <a:p>
            <a:r>
              <a:rPr lang="en-US" dirty="0"/>
              <a:t>you’re an adult, and are </a:t>
            </a:r>
            <a:r>
              <a:rPr lang="en-US" b="1" dirty="0"/>
              <a:t>responsible for your actions.</a:t>
            </a:r>
          </a:p>
          <a:p>
            <a:pPr lvl="1"/>
            <a:r>
              <a:rPr lang="en-US" dirty="0"/>
              <a:t>I </a:t>
            </a:r>
            <a:r>
              <a:rPr lang="en-US" i="1" dirty="0"/>
              <a:t>hate</a:t>
            </a:r>
            <a:r>
              <a:rPr lang="en-US" dirty="0"/>
              <a:t> being in a position where I have your future in my hands…</a:t>
            </a:r>
          </a:p>
          <a:p>
            <a:pPr lvl="1"/>
            <a:r>
              <a:rPr lang="en-US" b="1" dirty="0"/>
              <a:t>especially when you're the one who put it there.</a:t>
            </a:r>
          </a:p>
          <a:p>
            <a:pPr lvl="1"/>
            <a:r>
              <a:rPr lang="en-US" b="1" i="1" dirty="0">
                <a:solidFill>
                  <a:srgbClr val="FF0000"/>
                </a:solidFill>
              </a:rPr>
              <a:t>Do not take advantage of my trust.</a:t>
            </a:r>
          </a:p>
          <a:p>
            <a:r>
              <a:rPr lang="en-US" sz="2000" dirty="0"/>
              <a:t>I</a:t>
            </a:r>
            <a:r>
              <a:rPr lang="en-US" dirty="0"/>
              <a:t>f you're confused, </a:t>
            </a:r>
            <a:r>
              <a:rPr lang="en-US" b="1" dirty="0"/>
              <a:t>don't cheat, ask for help.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A102A-59D8-5D40-8422-36516EB9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E33384-480A-C149-9371-A46D98A6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140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D3F4-400B-9242-AE51-6F0677CE2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Why, and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D98F7A-56A0-9644-8399-3781DB34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301"/>
            <a:ext cx="8991600" cy="495301"/>
          </a:xfrm>
        </p:spPr>
        <p:txBody>
          <a:bodyPr/>
          <a:lstStyle/>
          <a:p>
            <a:r>
              <a:rPr lang="en-US" dirty="0"/>
              <a:t>for every topic, ask yourself (and me!) these questions: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4B1BF1-DBB8-E34F-AF44-E85888A9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/>
              <a:t>CS449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EA931-F5EF-9548-80ED-A8F9158C7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4C803-E96E-F64F-A8A8-A1EE92C2FDDB}"/>
              </a:ext>
            </a:extLst>
          </p:cNvPr>
          <p:cNvSpPr/>
          <p:nvPr/>
        </p:nvSpPr>
        <p:spPr>
          <a:xfrm>
            <a:off x="914400" y="1993268"/>
            <a:ext cx="2725366" cy="75401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What </a:t>
            </a:r>
            <a:r>
              <a:rPr lang="en-US" sz="2400" dirty="0"/>
              <a:t>is it?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0CFD48-4AD0-114B-AD5C-6900B92FABB0}"/>
              </a:ext>
            </a:extLst>
          </p:cNvPr>
          <p:cNvSpPr/>
          <p:nvPr/>
        </p:nvSpPr>
        <p:spPr>
          <a:xfrm>
            <a:off x="914400" y="1078869"/>
            <a:ext cx="2725366" cy="7540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Why </a:t>
            </a:r>
            <a:r>
              <a:rPr lang="en-US" sz="2400" dirty="0"/>
              <a:t>do we use it?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B24FD-6301-6B43-AF4D-8E9915FF80F6}"/>
              </a:ext>
            </a:extLst>
          </p:cNvPr>
          <p:cNvSpPr/>
          <p:nvPr/>
        </p:nvSpPr>
        <p:spPr>
          <a:xfrm>
            <a:off x="914400" y="2907667"/>
            <a:ext cx="2725366" cy="75401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How </a:t>
            </a:r>
            <a:r>
              <a:rPr lang="en-US" sz="2400" dirty="0"/>
              <a:t>do we do it?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A0E1DD-B520-2747-8906-AE0D81DC88A3}"/>
              </a:ext>
            </a:extLst>
          </p:cNvPr>
          <p:cNvSpPr txBox="1"/>
          <p:nvPr/>
        </p:nvSpPr>
        <p:spPr>
          <a:xfrm>
            <a:off x="3795974" y="2080747"/>
            <a:ext cx="48908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"a function is a named piece of code."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2E0BD0-699B-C240-BB7E-22B73A157BEB}"/>
              </a:ext>
            </a:extLst>
          </p:cNvPr>
          <p:cNvSpPr txBox="1"/>
          <p:nvPr/>
        </p:nvSpPr>
        <p:spPr>
          <a:xfrm>
            <a:off x="3795974" y="1078869"/>
            <a:ext cx="5195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"splitting code into functions makes it easier to read, understand, and reuse."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78300E-9F02-4444-8965-8B2B738E0F4D}"/>
              </a:ext>
            </a:extLst>
          </p:cNvPr>
          <p:cNvSpPr txBox="1"/>
          <p:nvPr/>
        </p:nvSpPr>
        <p:spPr>
          <a:xfrm>
            <a:off x="3795974" y="2684509"/>
            <a:ext cx="4586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"in Java, you write the return type, </a:t>
            </a:r>
            <a:r>
              <a:rPr lang="en-US" sz="2000" dirty="0"/>
              <a:t>then the name, then a left parenthesis, </a:t>
            </a:r>
            <a:r>
              <a:rPr lang="en-US" sz="1600" dirty="0"/>
              <a:t>then any arguments, with the type and name, </a:t>
            </a:r>
            <a:r>
              <a:rPr lang="en-US" sz="1400" dirty="0"/>
              <a:t>separated by commas, then a right parenthesis, then…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008D91-490A-A540-8AB5-3B7CB5036731}"/>
              </a:ext>
            </a:extLst>
          </p:cNvPr>
          <p:cNvSpPr txBox="1"/>
          <p:nvPr/>
        </p:nvSpPr>
        <p:spPr>
          <a:xfrm>
            <a:off x="342900" y="399512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what</a:t>
            </a:r>
            <a:r>
              <a:rPr lang="en-US" sz="2200" dirty="0">
                <a:solidFill>
                  <a:srgbClr val="FF0000"/>
                </a:solidFill>
              </a:rPr>
              <a:t> and </a:t>
            </a:r>
            <a:r>
              <a:rPr lang="en-US" sz="2200" b="1" dirty="0">
                <a:solidFill>
                  <a:srgbClr val="FF0000"/>
                </a:solidFill>
              </a:rPr>
              <a:t>why</a:t>
            </a:r>
            <a:r>
              <a:rPr lang="en-US" sz="2200" dirty="0">
                <a:solidFill>
                  <a:srgbClr val="FF0000"/>
                </a:solidFill>
              </a:rPr>
              <a:t> are </a:t>
            </a:r>
            <a:r>
              <a:rPr lang="en-US" sz="2200" i="1" dirty="0">
                <a:solidFill>
                  <a:srgbClr val="FF0000"/>
                </a:solidFill>
              </a:rPr>
              <a:t>almost always</a:t>
            </a:r>
            <a:r>
              <a:rPr lang="en-US" sz="2200" dirty="0">
                <a:solidFill>
                  <a:srgbClr val="FF0000"/>
                </a:solidFill>
              </a:rPr>
              <a:t> more important than </a:t>
            </a:r>
            <a:r>
              <a:rPr lang="en-US" sz="2200" b="1" dirty="0">
                <a:solidFill>
                  <a:srgbClr val="FF0000"/>
                </a:solidFill>
              </a:rPr>
              <a:t>how.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39AE4-4475-F64A-998E-67F6494AB418}"/>
              </a:ext>
            </a:extLst>
          </p:cNvPr>
          <p:cNvSpPr txBox="1"/>
          <p:nvPr/>
        </p:nvSpPr>
        <p:spPr>
          <a:xfrm>
            <a:off x="609600" y="4503246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on the exams, </a:t>
            </a:r>
            <a:r>
              <a:rPr lang="en-US" sz="2200" b="1" dirty="0"/>
              <a:t>be sure you are answering the right question. </a:t>
            </a:r>
            <a:r>
              <a:rPr lang="en-US" sz="2200" dirty="0"/>
              <a:t>if I ask "</a:t>
            </a:r>
            <a:r>
              <a:rPr lang="en-US" sz="2200" b="1" dirty="0"/>
              <a:t>what</a:t>
            </a:r>
            <a:r>
              <a:rPr lang="en-US" sz="2200" dirty="0"/>
              <a:t> is X," </a:t>
            </a:r>
            <a:r>
              <a:rPr lang="en-US" sz="2200" i="1" dirty="0"/>
              <a:t>don't </a:t>
            </a:r>
            <a:r>
              <a:rPr lang="en-US" sz="2200" dirty="0"/>
              <a:t>explain </a:t>
            </a:r>
            <a:r>
              <a:rPr lang="en-US" sz="2200" b="1" dirty="0"/>
              <a:t>how</a:t>
            </a:r>
            <a:r>
              <a:rPr lang="en-US" sz="2200" dirty="0"/>
              <a:t> to X.</a:t>
            </a:r>
          </a:p>
        </p:txBody>
      </p:sp>
    </p:spTree>
    <p:extLst>
      <p:ext uri="{BB962C8B-B14F-4D97-AF65-F5344CB8AC3E}">
        <p14:creationId xmlns:p14="http://schemas.microsoft.com/office/powerpoint/2010/main" val="21991592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2E294-1050-EC4E-9E20-525F21B51B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Compile-time vs.</a:t>
            </a:r>
            <a:br>
              <a:rPr lang="en-US" dirty="0"/>
            </a:br>
            <a:r>
              <a:rPr lang="en-US" dirty="0"/>
              <a:t>Runtime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C3E3E-27DC-1845-8607-E8227530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CS449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4EF199-5292-324C-BFDB-24FAC095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B95B-556F-44BD-91A5-D80C1B9E2B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884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02 - C - Basics">
  <a:themeElements>
    <a:clrScheme name="Custom 2">
      <a:dk1>
        <a:srgbClr val="000000"/>
      </a:dk1>
      <a:lt1>
        <a:srgbClr val="FFFFFF"/>
      </a:lt1>
      <a:dk2>
        <a:srgbClr val="3B481E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Segoe WP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_fall_2017" id="{93D034CE-FEB5-4D4D-96F7-6B7F8A5EB99A}" vid="{194AE869-5029-ED49-81EA-C574BDDBE6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01 - Welcome and Review</Template>
  <TotalTime>7476</TotalTime>
  <Words>2138</Words>
  <Application>Microsoft Macintosh PowerPoint</Application>
  <PresentationFormat>On-screen Show (16:10)</PresentationFormat>
  <Paragraphs>313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Consolas</vt:lpstr>
      <vt:lpstr>Courier New</vt:lpstr>
      <vt:lpstr>Segoe UI</vt:lpstr>
      <vt:lpstr>Segoe WP Semibold</vt:lpstr>
      <vt:lpstr>Trebuchet MS</vt:lpstr>
      <vt:lpstr>Wingdings</vt:lpstr>
      <vt:lpstr>02 - C - Basics</vt:lpstr>
      <vt:lpstr>Welcome Spring 2024! sites.pitt.edu/~jfb42, go to CS 0449, and click today for these slides</vt:lpstr>
      <vt:lpstr>Class announcements</vt:lpstr>
      <vt:lpstr>Administrivia Finish by :38?</vt:lpstr>
      <vt:lpstr>hi</vt:lpstr>
      <vt:lpstr>Communication</vt:lpstr>
      <vt:lpstr>Etc etc.</vt:lpstr>
      <vt:lpstr>Academic Integrity</vt:lpstr>
      <vt:lpstr>What, Why, and How</vt:lpstr>
      <vt:lpstr>Compile-time vs. Runtime</vt:lpstr>
      <vt:lpstr>What does a compiler do?</vt:lpstr>
      <vt:lpstr>Compile-time vs. runtime</vt:lpstr>
      <vt:lpstr>Error messages are incredibly important</vt:lpstr>
      <vt:lpstr>Hello, world</vt:lpstr>
      <vt:lpstr>splashhhhh 💦</vt:lpstr>
      <vt:lpstr>Falling down the rabbit hole</vt:lpstr>
      <vt:lpstr>Appearances can be deceiving</vt:lpstr>
      <vt:lpstr>A difference in philosophy</vt:lpstr>
      <vt:lpstr>Undefined Behavior</vt:lpstr>
      <vt:lpstr>I'm gonna assume you know the following:</vt:lpstr>
      <vt:lpstr>Text input and output</vt:lpstr>
      <vt:lpstr>Did you know there’s System.out.printf too</vt:lpstr>
      <vt:lpstr>One big difference with variables in C…</vt:lpstr>
      <vt:lpstr>The beginning of the weirdness</vt:lpstr>
      <vt:lpstr>A local array</vt:lpstr>
      <vt:lpstr>f'getsaboudit</vt:lpstr>
      <vt:lpstr>But what's wrong?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Intro to Computer Architecture!</dc:title>
  <dc:creator>me</dc:creator>
  <cp:lastModifiedBy>Billingsley, Jarrett F</cp:lastModifiedBy>
  <cp:revision>152</cp:revision>
  <dcterms:created xsi:type="dcterms:W3CDTF">2017-01-05T04:29:56Z</dcterms:created>
  <dcterms:modified xsi:type="dcterms:W3CDTF">2024-01-09T17:27:47Z</dcterms:modified>
</cp:coreProperties>
</file>